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77" r:id="rId5"/>
    <p:sldId id="276" r:id="rId6"/>
    <p:sldId id="262" r:id="rId7"/>
    <p:sldId id="263" r:id="rId8"/>
    <p:sldId id="264" r:id="rId9"/>
    <p:sldId id="265" r:id="rId10"/>
    <p:sldId id="266" r:id="rId11"/>
    <p:sldId id="268" r:id="rId12"/>
    <p:sldId id="269" r:id="rId13"/>
    <p:sldId id="271" r:id="rId14"/>
    <p:sldId id="272"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p:cViewPr varScale="1">
        <p:scale>
          <a:sx n="74" d="100"/>
          <a:sy n="74"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225441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182143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291200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409027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230004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66037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163938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251716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90808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408932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B4240-601C-4353-9103-16E3630405B1}"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317708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B4240-601C-4353-9103-16E3630405B1}" type="datetimeFigureOut">
              <a:rPr lang="en-US" smtClean="0"/>
              <a:pPr/>
              <a:t>12/31/2013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4DF58-4BA1-4863-9C39-2B0D5A67CFCA}" type="slidenum">
              <a:rPr lang="en-US" smtClean="0"/>
              <a:pPr/>
              <a:t>‹#›</a:t>
            </a:fld>
            <a:endParaRPr lang="en-US"/>
          </a:p>
        </p:txBody>
      </p:sp>
    </p:spTree>
    <p:extLst>
      <p:ext uri="{BB962C8B-B14F-4D97-AF65-F5344CB8AC3E}">
        <p14:creationId xmlns="" xmlns:p14="http://schemas.microsoft.com/office/powerpoint/2010/main" val="255285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TextBox 4"/>
          <p:cNvSpPr txBox="1"/>
          <p:nvPr/>
        </p:nvSpPr>
        <p:spPr>
          <a:xfrm>
            <a:off x="9170489" y="1527084"/>
            <a:ext cx="8826500" cy="6132448"/>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950" b="1" dirty="0">
              <a:ln w="22225">
                <a:solidFill>
                  <a:schemeClr val="accent2"/>
                </a:solidFill>
                <a:prstDash val="solid"/>
              </a:ln>
              <a:solidFill>
                <a:schemeClr val="accent2">
                  <a:lumMod val="40000"/>
                  <a:lumOff val="60000"/>
                </a:schemeClr>
              </a:solidFill>
            </a:endParaRPr>
          </a:p>
          <a:p>
            <a:endParaRPr lang="en-US" sz="1950" b="1" dirty="0" smtClean="0">
              <a:ln w="22225">
                <a:solidFill>
                  <a:schemeClr val="accent2"/>
                </a:solidFill>
                <a:prstDash val="solid"/>
              </a:ln>
              <a:solidFill>
                <a:schemeClr val="accent2">
                  <a:lumMod val="40000"/>
                  <a:lumOff val="60000"/>
                </a:schemeClr>
              </a:solidFill>
            </a:endParaRPr>
          </a:p>
          <a:p>
            <a:r>
              <a:rPr lang="en-US" sz="2000" b="1" dirty="0" smtClean="0">
                <a:ln w="22225">
                  <a:solidFill>
                    <a:schemeClr val="accent2"/>
                  </a:solidFill>
                  <a:prstDash val="solid"/>
                </a:ln>
                <a:solidFill>
                  <a:schemeClr val="accent2">
                    <a:lumMod val="40000"/>
                    <a:lumOff val="60000"/>
                  </a:schemeClr>
                </a:solidFill>
              </a:rPr>
              <a:t>                                                                                                                                                Prepared by –</a:t>
            </a:r>
          </a:p>
          <a:p>
            <a:r>
              <a:rPr lang="en-US" sz="2000" b="1" dirty="0">
                <a:ln w="22225">
                  <a:solidFill>
                    <a:schemeClr val="accent2"/>
                  </a:solidFill>
                  <a:prstDash val="solid"/>
                </a:ln>
                <a:solidFill>
                  <a:schemeClr val="accent2">
                    <a:lumMod val="40000"/>
                    <a:lumOff val="60000"/>
                  </a:schemeClr>
                </a:solidFill>
              </a:rPr>
              <a:t> </a:t>
            </a:r>
            <a:r>
              <a:rPr lang="en-US" sz="2000" b="1" dirty="0" smtClean="0">
                <a:ln w="22225">
                  <a:solidFill>
                    <a:schemeClr val="accent2"/>
                  </a:solidFill>
                  <a:prstDash val="solid"/>
                </a:ln>
                <a:solidFill>
                  <a:schemeClr val="accent2">
                    <a:lumMod val="40000"/>
                    <a:lumOff val="60000"/>
                  </a:schemeClr>
                </a:solidFill>
              </a:rPr>
              <a:t>                                                                                                                                               GROUP </a:t>
            </a:r>
            <a:r>
              <a:rPr lang="en-US" sz="2000" b="1" dirty="0">
                <a:ln w="22225">
                  <a:solidFill>
                    <a:schemeClr val="accent2"/>
                  </a:solidFill>
                  <a:prstDash val="solid"/>
                </a:ln>
                <a:solidFill>
                  <a:schemeClr val="accent2">
                    <a:lumMod val="40000"/>
                    <a:lumOff val="60000"/>
                  </a:schemeClr>
                </a:solidFill>
              </a:rPr>
              <a:t>:-  </a:t>
            </a:r>
            <a:r>
              <a:rPr lang="en-US" sz="2000" b="1" dirty="0" smtClean="0">
                <a:ln w="22225">
                  <a:solidFill>
                    <a:schemeClr val="accent2"/>
                  </a:solidFill>
                  <a:prstDash val="solid"/>
                </a:ln>
                <a:solidFill>
                  <a:schemeClr val="accent2">
                    <a:lumMod val="40000"/>
                    <a:lumOff val="60000"/>
                  </a:schemeClr>
                </a:solidFill>
              </a:rPr>
              <a:t>1 (ME: B)</a:t>
            </a:r>
          </a:p>
          <a:p>
            <a:r>
              <a:rPr lang="en-US" sz="2000" b="1" dirty="0">
                <a:ln w="22225">
                  <a:solidFill>
                    <a:schemeClr val="accent2"/>
                  </a:solidFill>
                  <a:prstDash val="solid"/>
                </a:ln>
                <a:solidFill>
                  <a:schemeClr val="accent2">
                    <a:lumMod val="40000"/>
                    <a:lumOff val="60000"/>
                  </a:schemeClr>
                </a:solidFill>
              </a:rPr>
              <a:t> </a:t>
            </a:r>
            <a:r>
              <a:rPr lang="en-US" sz="2000" b="1" dirty="0" smtClean="0">
                <a:ln w="22225">
                  <a:solidFill>
                    <a:schemeClr val="accent2"/>
                  </a:solidFill>
                  <a:prstDash val="solid"/>
                </a:ln>
                <a:solidFill>
                  <a:schemeClr val="accent2">
                    <a:lumMod val="40000"/>
                    <a:lumOff val="60000"/>
                  </a:schemeClr>
                </a:solidFill>
              </a:rPr>
              <a:t>                                                                                                                                               </a:t>
            </a:r>
            <a:endParaRPr lang="en-US" sz="2000" b="1" dirty="0">
              <a:ln w="22225">
                <a:solidFill>
                  <a:schemeClr val="accent2"/>
                </a:solidFill>
                <a:prstDash val="solid"/>
              </a:ln>
              <a:solidFill>
                <a:schemeClr val="accent2">
                  <a:lumMod val="40000"/>
                  <a:lumOff val="60000"/>
                </a:schemeClr>
              </a:solidFill>
            </a:endParaRPr>
          </a:p>
          <a:p>
            <a:endParaRPr lang="en-US" sz="1950" b="1" dirty="0" smtClean="0">
              <a:ln w="22225">
                <a:solidFill>
                  <a:schemeClr val="accent2"/>
                </a:solidFill>
                <a:prstDash val="solid"/>
              </a:ln>
              <a:solidFill>
                <a:schemeClr val="accent2">
                  <a:lumMod val="40000"/>
                  <a:lumOff val="60000"/>
                </a:schemeClr>
              </a:solidFill>
            </a:endParaRPr>
          </a:p>
          <a:p>
            <a:endParaRPr lang="en-US" dirty="0"/>
          </a:p>
        </p:txBody>
      </p:sp>
      <p:sp>
        <p:nvSpPr>
          <p:cNvPr id="3" name="Rectangle 2"/>
          <p:cNvSpPr/>
          <p:nvPr/>
        </p:nvSpPr>
        <p:spPr>
          <a:xfrm>
            <a:off x="0" y="472420"/>
            <a:ext cx="8802447" cy="1446550"/>
          </a:xfrm>
          <a:prstGeom prst="rect">
            <a:avLst/>
          </a:prstGeom>
          <a:noFill/>
        </p:spPr>
        <p:txBody>
          <a:bodyPr wrap="square" lIns="91440" tIns="45720" rIns="91440" bIns="45720">
            <a:spAutoFit/>
          </a:bodyPr>
          <a:lstStyle/>
          <a:p>
            <a:pPr algn="ctr"/>
            <a:r>
              <a:rPr lang="en-US" sz="8800" b="1" i="1" u="sng"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REMOTE SENSING</a:t>
            </a:r>
            <a:endParaRPr lang="en-US" sz="8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 xmlns:p14="http://schemas.microsoft.com/office/powerpoint/2010/main" val="32563437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7516" y="867905"/>
            <a:ext cx="10515600" cy="4976329"/>
          </a:xfrm>
          <a:noFill/>
        </p:spPr>
        <p:txBody>
          <a:bodyPr/>
          <a:lstStyle/>
          <a:p>
            <a:r>
              <a:rPr lang="en-US" b="1" i="1" dirty="0" smtClean="0">
                <a:solidFill>
                  <a:schemeClr val="bg1"/>
                </a:solidFill>
                <a:latin typeface="Aharoni" panose="02010803020104030203" pitchFamily="2" charset="-79"/>
                <a:cs typeface="Aharoni" panose="02010803020104030203" pitchFamily="2" charset="-79"/>
              </a:rPr>
              <a:t>TYPES OF REMOTE SENSING</a:t>
            </a:r>
            <a:endParaRPr lang="en-US" b="1" i="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 xmlns:p14="http://schemas.microsoft.com/office/powerpoint/2010/main" val="7988382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478"/>
            <a:ext cx="10515600" cy="5975485"/>
          </a:xfrm>
        </p:spPr>
        <p:txBody>
          <a:bodyPr/>
          <a:lstStyle/>
          <a:p>
            <a:r>
              <a:rPr lang="en-US" dirty="0" smtClean="0"/>
              <a:t>Passive Remote Sensing</a:t>
            </a:r>
          </a:p>
          <a:p>
            <a:r>
              <a:rPr lang="en-US" dirty="0" smtClean="0"/>
              <a:t>It uses sun as source of EM energy and records the energy that is naturally radiated and reflected from the objects.</a:t>
            </a:r>
          </a:p>
          <a:p>
            <a:r>
              <a:rPr lang="en-US" dirty="0" smtClean="0"/>
              <a:t>In this system photographs are taken on a clear bright day.</a:t>
            </a:r>
            <a:endParaRPr lang="en-US" dirty="0"/>
          </a:p>
        </p:txBody>
      </p:sp>
      <p:pic>
        <p:nvPicPr>
          <p:cNvPr id="1028" name="Picture 4" descr="http://gisknowledge.net/graphics/remote_sensing_mode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21603" y="2154265"/>
            <a:ext cx="8011332"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370197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46" y="182804"/>
            <a:ext cx="10515600" cy="6419473"/>
          </a:xfrm>
        </p:spPr>
        <p:txBody>
          <a:bodyPr/>
          <a:lstStyle/>
          <a:p>
            <a:r>
              <a:rPr lang="en-US" dirty="0" smtClean="0"/>
              <a:t>Active Remote Sensing</a:t>
            </a:r>
          </a:p>
          <a:p>
            <a:r>
              <a:rPr lang="en-US" dirty="0" smtClean="0"/>
              <a:t>It uses its own source of EM </a:t>
            </a:r>
            <a:r>
              <a:rPr lang="en-US" dirty="0" err="1" smtClean="0"/>
              <a:t>energy,which</a:t>
            </a:r>
            <a:r>
              <a:rPr lang="en-US" dirty="0" smtClean="0"/>
              <a:t> is directed towards the object and return energy is measured.</a:t>
            </a:r>
          </a:p>
          <a:p>
            <a:r>
              <a:rPr lang="en-US" dirty="0" smtClean="0"/>
              <a:t>A system which utilizes man-made sources of energy for data collection is called active system.</a:t>
            </a:r>
            <a:endParaRPr lang="en-US" dirty="0"/>
          </a:p>
        </p:txBody>
      </p:sp>
      <p:pic>
        <p:nvPicPr>
          <p:cNvPr id="2050" name="Picture 2" descr="http://isp.uv.es/images/remote_sensin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89315" y="2448732"/>
            <a:ext cx="7733654" cy="39478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297951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3265714" y="2685144"/>
            <a:ext cx="8229600" cy="2123658"/>
          </a:xfrm>
          <a:prstGeom prst="rect">
            <a:avLst/>
          </a:prstGeom>
          <a:noFill/>
        </p:spPr>
        <p:txBody>
          <a:bodyPr wrap="square" rtlCol="0">
            <a:spAutoFit/>
          </a:bodyPr>
          <a:lstStyle/>
          <a:p>
            <a:r>
              <a:rPr lang="en-US" sz="6600" b="1" i="1" u="sng" dirty="0" smtClean="0"/>
              <a:t>APPLICATIONS OF REMOTE SENSING</a:t>
            </a:r>
            <a:endParaRPr lang="en-US" sz="6600" b="1" i="1" u="sng" dirty="0"/>
          </a:p>
        </p:txBody>
      </p:sp>
    </p:spTree>
    <p:extLst>
      <p:ext uri="{BB962C8B-B14F-4D97-AF65-F5344CB8AC3E}">
        <p14:creationId xmlns="" xmlns:p14="http://schemas.microsoft.com/office/powerpoint/2010/main" val="31697793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488"/>
            <a:ext cx="10515600" cy="6586780"/>
          </a:xfrm>
        </p:spPr>
        <p:txBody>
          <a:bodyPr/>
          <a:lstStyle/>
          <a:p>
            <a:r>
              <a:rPr lang="en-US" dirty="0" smtClean="0">
                <a:latin typeface="Aharoni" panose="02010803020104030203" pitchFamily="2" charset="-79"/>
                <a:cs typeface="Aharoni" panose="02010803020104030203" pitchFamily="2" charset="-79"/>
              </a:rPr>
              <a:t>AGRICULTURE</a:t>
            </a:r>
          </a:p>
          <a:p>
            <a:r>
              <a:rPr lang="en-US" dirty="0" smtClean="0"/>
              <a:t>Crop </a:t>
            </a:r>
            <a:r>
              <a:rPr lang="en-US" dirty="0" err="1" smtClean="0"/>
              <a:t>statistics,management</a:t>
            </a:r>
            <a:r>
              <a:rPr lang="en-US" dirty="0" smtClean="0"/>
              <a:t> system </a:t>
            </a:r>
            <a:r>
              <a:rPr lang="en-US" dirty="0" err="1" smtClean="0"/>
              <a:t>analysis,horticulture</a:t>
            </a:r>
            <a:endParaRPr lang="en-US" dirty="0" smtClean="0"/>
          </a:p>
          <a:p>
            <a:r>
              <a:rPr lang="en-US" dirty="0" smtClean="0">
                <a:latin typeface="Aharoni" panose="02010803020104030203" pitchFamily="2" charset="-79"/>
                <a:cs typeface="Aharoni" panose="02010803020104030203" pitchFamily="2" charset="-79"/>
              </a:rPr>
              <a:t>FORESTRY</a:t>
            </a:r>
          </a:p>
          <a:p>
            <a:r>
              <a:rPr lang="en-US" dirty="0" smtClean="0"/>
              <a:t>Forest </a:t>
            </a:r>
            <a:r>
              <a:rPr lang="en-US" dirty="0" err="1" smtClean="0"/>
              <a:t>area,types</a:t>
            </a:r>
            <a:r>
              <a:rPr lang="en-US" dirty="0" smtClean="0"/>
              <a:t> and </a:t>
            </a:r>
            <a:r>
              <a:rPr lang="en-US" dirty="0" err="1" smtClean="0"/>
              <a:t>density,biomass,grassland</a:t>
            </a:r>
            <a:endParaRPr lang="en-US" dirty="0" smtClean="0"/>
          </a:p>
          <a:p>
            <a:r>
              <a:rPr lang="en-US" dirty="0" smtClean="0">
                <a:latin typeface="Aharoni" panose="02010803020104030203" pitchFamily="2" charset="-79"/>
                <a:cs typeface="Aharoni" panose="02010803020104030203" pitchFamily="2" charset="-79"/>
              </a:rPr>
              <a:t>ENVIRONMENT</a:t>
            </a:r>
          </a:p>
          <a:p>
            <a:r>
              <a:rPr lang="en-US" dirty="0" smtClean="0"/>
              <a:t>Impact </a:t>
            </a:r>
            <a:r>
              <a:rPr lang="en-US" dirty="0" err="1" smtClean="0"/>
              <a:t>analysis,wetlands,pollution,abatement</a:t>
            </a:r>
            <a:endParaRPr lang="en-US" dirty="0" smtClean="0"/>
          </a:p>
          <a:p>
            <a:r>
              <a:rPr lang="en-US" dirty="0" smtClean="0">
                <a:latin typeface="Aharoni" panose="02010803020104030203" pitchFamily="2" charset="-79"/>
                <a:cs typeface="Aharoni" panose="02010803020104030203" pitchFamily="2" charset="-79"/>
              </a:rPr>
              <a:t>MARINE APPLICATION</a:t>
            </a:r>
          </a:p>
          <a:p>
            <a:r>
              <a:rPr lang="en-US" dirty="0" smtClean="0"/>
              <a:t>Potential fishing </a:t>
            </a:r>
            <a:r>
              <a:rPr lang="en-US" dirty="0" err="1" smtClean="0"/>
              <a:t>gene,forecast</a:t>
            </a:r>
            <a:r>
              <a:rPr lang="en-US" dirty="0" smtClean="0"/>
              <a:t> </a:t>
            </a:r>
            <a:r>
              <a:rPr lang="en-US" dirty="0" err="1" smtClean="0"/>
              <a:t>modeling,primary,productivity</a:t>
            </a:r>
            <a:endParaRPr lang="en-US" dirty="0" smtClean="0"/>
          </a:p>
          <a:p>
            <a:r>
              <a:rPr lang="en-US" dirty="0" smtClean="0">
                <a:latin typeface="Aharoni" panose="02010803020104030203" pitchFamily="2" charset="-79"/>
                <a:cs typeface="Aharoni" panose="02010803020104030203" pitchFamily="2" charset="-79"/>
              </a:rPr>
              <a:t>URBAN ENVIRONMENT</a:t>
            </a:r>
          </a:p>
          <a:p>
            <a:r>
              <a:rPr lang="en-US" dirty="0" smtClean="0"/>
              <a:t>Road development </a:t>
            </a:r>
            <a:r>
              <a:rPr lang="en-US" dirty="0" err="1" smtClean="0"/>
              <a:t>planning,route</a:t>
            </a:r>
            <a:r>
              <a:rPr lang="en-US" dirty="0" smtClean="0"/>
              <a:t> analysis</a:t>
            </a:r>
          </a:p>
          <a:p>
            <a:r>
              <a:rPr lang="en-US" dirty="0" smtClean="0">
                <a:latin typeface="Aharoni" panose="02010803020104030203" pitchFamily="2" charset="-79"/>
                <a:cs typeface="Aharoni" panose="02010803020104030203" pitchFamily="2" charset="-79"/>
              </a:rPr>
              <a:t>GEOLOGY</a:t>
            </a:r>
          </a:p>
          <a:p>
            <a:r>
              <a:rPr lang="en-US" dirty="0" smtClean="0"/>
              <a:t>Mine </a:t>
            </a:r>
            <a:r>
              <a:rPr lang="en-US" dirty="0" err="1" smtClean="0"/>
              <a:t>targeting,oil</a:t>
            </a:r>
            <a:r>
              <a:rPr lang="en-US" dirty="0" smtClean="0"/>
              <a:t> exploration </a:t>
            </a:r>
            <a:r>
              <a:rPr lang="en-US" dirty="0" err="1" smtClean="0"/>
              <a:t>mapping,groundwater</a:t>
            </a:r>
            <a:r>
              <a:rPr lang="en-US" dirty="0" smtClean="0"/>
              <a:t> studies</a:t>
            </a:r>
          </a:p>
          <a:p>
            <a:endParaRPr lang="en-US" dirty="0"/>
          </a:p>
        </p:txBody>
      </p:sp>
    </p:spTree>
    <p:extLst>
      <p:ext uri="{BB962C8B-B14F-4D97-AF65-F5344CB8AC3E}">
        <p14:creationId xmlns="" xmlns:p14="http://schemas.microsoft.com/office/powerpoint/2010/main" val="242566543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38775685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12" y="3154820"/>
            <a:ext cx="10515600" cy="1325563"/>
          </a:xfrm>
        </p:spPr>
        <p:txBody>
          <a:bodyPr>
            <a:noAutofit/>
          </a:bodyPr>
          <a:lstStyle/>
          <a:p>
            <a:pPr algn="ctr"/>
            <a:r>
              <a:rPr lang="en-US" sz="9600" dirty="0" smtClean="0">
                <a:latin typeface="Algerian" panose="04020705040A02060702" pitchFamily="82" charset="0"/>
              </a:rPr>
              <a:t>THANKYOU</a:t>
            </a:r>
            <a:endParaRPr lang="en-US" sz="9600" dirty="0">
              <a:latin typeface="Algerian" panose="04020705040A02060702" pitchFamily="82" charset="0"/>
            </a:endParaRPr>
          </a:p>
        </p:txBody>
      </p:sp>
    </p:spTree>
    <p:extLst>
      <p:ext uri="{BB962C8B-B14F-4D97-AF65-F5344CB8AC3E}">
        <p14:creationId xmlns="" xmlns:p14="http://schemas.microsoft.com/office/powerpoint/2010/main" val="5459382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What is Remote Sensing all about?</a:t>
            </a:r>
          </a:p>
          <a:p>
            <a:endParaRPr lang="en-US" dirty="0" smtClean="0"/>
          </a:p>
          <a:p>
            <a:r>
              <a:rPr lang="en-US" dirty="0" smtClean="0"/>
              <a:t>As you would see ‘Remote’ stands for Far away and ‘Sensing’ stands for Observing or gathering information.</a:t>
            </a:r>
          </a:p>
          <a:p>
            <a:endParaRPr lang="en-US" dirty="0" smtClean="0"/>
          </a:p>
          <a:p>
            <a:r>
              <a:rPr lang="en-US" dirty="0" smtClean="0"/>
              <a:t>Thus REMOTE SENSING means acquiring information of objects from a distance</a:t>
            </a:r>
            <a:endParaRPr lang="en-US" dirty="0"/>
          </a:p>
        </p:txBody>
      </p:sp>
    </p:spTree>
    <p:extLst>
      <p:ext uri="{BB962C8B-B14F-4D97-AF65-F5344CB8AC3E}">
        <p14:creationId xmlns="" xmlns:p14="http://schemas.microsoft.com/office/powerpoint/2010/main" val="30600320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down)">
                                      <p:cBhvr>
                                        <p:cTn id="50" dur="580">
                                          <p:stCondLst>
                                            <p:cond delay="0"/>
                                          </p:stCondLst>
                                        </p:cTn>
                                        <p:tgtEl>
                                          <p:spTgt spid="3">
                                            <p:txEl>
                                              <p:pRg st="4" end="4"/>
                                            </p:txEl>
                                          </p:spTgt>
                                        </p:tgtEl>
                                      </p:cBhvr>
                                    </p:animEffect>
                                    <p:anim calcmode="lin" valueType="num">
                                      <p:cBhvr>
                                        <p:cTn id="5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4" end="4"/>
                                            </p:txEl>
                                          </p:spTgt>
                                        </p:tgtEl>
                                      </p:cBhvr>
                                      <p:to x="100000" y="60000"/>
                                    </p:animScale>
                                    <p:animScale>
                                      <p:cBhvr>
                                        <p:cTn id="57" dur="166" decel="50000">
                                          <p:stCondLst>
                                            <p:cond delay="676"/>
                                          </p:stCondLst>
                                        </p:cTn>
                                        <p:tgtEl>
                                          <p:spTgt spid="3">
                                            <p:txEl>
                                              <p:pRg st="4" end="4"/>
                                            </p:txEl>
                                          </p:spTgt>
                                        </p:tgtEl>
                                      </p:cBhvr>
                                      <p:to x="100000" y="100000"/>
                                    </p:animScale>
                                    <p:animScale>
                                      <p:cBhvr>
                                        <p:cTn id="58" dur="26">
                                          <p:stCondLst>
                                            <p:cond delay="1312"/>
                                          </p:stCondLst>
                                        </p:cTn>
                                        <p:tgtEl>
                                          <p:spTgt spid="3">
                                            <p:txEl>
                                              <p:pRg st="4" end="4"/>
                                            </p:txEl>
                                          </p:spTgt>
                                        </p:tgtEl>
                                      </p:cBhvr>
                                      <p:to x="100000" y="80000"/>
                                    </p:animScale>
                                    <p:animScale>
                                      <p:cBhvr>
                                        <p:cTn id="59" dur="166" decel="50000">
                                          <p:stCondLst>
                                            <p:cond delay="1338"/>
                                          </p:stCondLst>
                                        </p:cTn>
                                        <p:tgtEl>
                                          <p:spTgt spid="3">
                                            <p:txEl>
                                              <p:pRg st="4" end="4"/>
                                            </p:txEl>
                                          </p:spTgt>
                                        </p:tgtEl>
                                      </p:cBhvr>
                                      <p:to x="100000" y="100000"/>
                                    </p:animScale>
                                    <p:animScale>
                                      <p:cBhvr>
                                        <p:cTn id="60" dur="26">
                                          <p:stCondLst>
                                            <p:cond delay="1642"/>
                                          </p:stCondLst>
                                        </p:cTn>
                                        <p:tgtEl>
                                          <p:spTgt spid="3">
                                            <p:txEl>
                                              <p:pRg st="4" end="4"/>
                                            </p:txEl>
                                          </p:spTgt>
                                        </p:tgtEl>
                                      </p:cBhvr>
                                      <p:to x="100000" y="90000"/>
                                    </p:animScale>
                                    <p:animScale>
                                      <p:cBhvr>
                                        <p:cTn id="61" dur="166" decel="50000">
                                          <p:stCondLst>
                                            <p:cond delay="1668"/>
                                          </p:stCondLst>
                                        </p:cTn>
                                        <p:tgtEl>
                                          <p:spTgt spid="3">
                                            <p:txEl>
                                              <p:pRg st="4" end="4"/>
                                            </p:txEl>
                                          </p:spTgt>
                                        </p:tgtEl>
                                      </p:cBhvr>
                                      <p:to x="100000" y="100000"/>
                                    </p:animScale>
                                    <p:animScale>
                                      <p:cBhvr>
                                        <p:cTn id="62" dur="26">
                                          <p:stCondLst>
                                            <p:cond delay="1808"/>
                                          </p:stCondLst>
                                        </p:cTn>
                                        <p:tgtEl>
                                          <p:spTgt spid="3">
                                            <p:txEl>
                                              <p:pRg st="4" end="4"/>
                                            </p:txEl>
                                          </p:spTgt>
                                        </p:tgtEl>
                                      </p:cBhvr>
                                      <p:to x="100000" y="95000"/>
                                    </p:animScale>
                                    <p:animScale>
                                      <p:cBhvr>
                                        <p:cTn id="6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Lithosphere </a:t>
            </a:r>
          </a:p>
          <a:p>
            <a:pPr>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Biosphere</a:t>
            </a:r>
          </a:p>
          <a:p>
            <a:pPr>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Remote Sensor</a:t>
            </a:r>
          </a:p>
          <a:p>
            <a:pPr>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Reflecting surfaces</a:t>
            </a:r>
          </a:p>
          <a:p>
            <a:endParaRPr lang="en-US" dirty="0"/>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62414" y="1239865"/>
            <a:ext cx="5991386" cy="4556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11616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sng" strike="noStrike" kern="1200" cap="none" spc="0" normalizeH="0" baseline="0" noProof="0" smtClean="0">
                <a:ln>
                  <a:noFill/>
                </a:ln>
                <a:solidFill>
                  <a:schemeClr val="tx1"/>
                </a:solidFill>
                <a:effectLst/>
                <a:uLnTx/>
                <a:uFillTx/>
                <a:latin typeface="+mj-lt"/>
                <a:ea typeface="+mj-ea"/>
                <a:cs typeface="+mj-cs"/>
              </a:rPr>
              <a:t>SOME DAILY EXAMPLES OF REMOTE SENSING</a:t>
            </a:r>
            <a:endParaRPr kumimoji="0" lang="en-US" sz="4400" b="1" i="1" u="sng"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www.crisp.nus.edu.sg/~research/tutorial/passiv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181322"/>
            <a:ext cx="5610387" cy="466653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http://dingo.care2.com/pictures/greenliving/uploads/2012/07/migrating-birds-sunse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10387" y="2417737"/>
            <a:ext cx="6581613" cy="444026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89082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1" u="sng" strike="noStrike" kern="1200" cap="none" spc="0" normalizeH="0" baseline="0" noProof="0" dirty="0" smtClean="0">
                <a:ln>
                  <a:noFill/>
                </a:ln>
                <a:solidFill>
                  <a:schemeClr val="tx1"/>
                </a:solidFill>
                <a:effectLst/>
                <a:uLnTx/>
                <a:uFillTx/>
                <a:latin typeface="+mj-lt"/>
                <a:ea typeface="+mj-ea"/>
                <a:cs typeface="+mj-cs"/>
              </a:rPr>
              <a:t> HISTORY OF REMOTE SENSING</a:t>
            </a:r>
            <a:endParaRPr kumimoji="0" lang="en-US" sz="6600" b="1" i="1" u="sng"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916138"/>
          </a:xfrm>
        </p:spPr>
        <p:txBody>
          <a:bodyPr>
            <a:normAutofit fontScale="70000" lnSpcReduction="20000"/>
          </a:bodyPr>
          <a:lstStyle/>
          <a:p>
            <a:r>
              <a:rPr lang="en-US" sz="5200" dirty="0" smtClean="0">
                <a:latin typeface="Times New Roman" panose="02020603050405020304" pitchFamily="18" charset="0"/>
                <a:cs typeface="Times New Roman" panose="02020603050405020304" pitchFamily="18" charset="0"/>
              </a:rPr>
              <a:t>1858 Balloonist </a:t>
            </a:r>
            <a:r>
              <a:rPr lang="en-US" sz="5200" dirty="0" err="1">
                <a:latin typeface="Times New Roman" panose="02020603050405020304" pitchFamily="18" charset="0"/>
                <a:cs typeface="Times New Roman" panose="02020603050405020304" pitchFamily="18" charset="0"/>
              </a:rPr>
              <a:t>G.Tournachon</a:t>
            </a:r>
            <a:r>
              <a:rPr lang="en-US" sz="5200" dirty="0">
                <a:latin typeface="Times New Roman" panose="02020603050405020304" pitchFamily="18" charset="0"/>
                <a:cs typeface="Times New Roman" panose="02020603050405020304" pitchFamily="18" charset="0"/>
              </a:rPr>
              <a:t> made photographs  </a:t>
            </a:r>
            <a:r>
              <a:rPr lang="en-US" sz="5200" dirty="0" smtClean="0">
                <a:latin typeface="Times New Roman" panose="02020603050405020304" pitchFamily="18" charset="0"/>
                <a:cs typeface="Times New Roman" panose="02020603050405020304" pitchFamily="18" charset="0"/>
              </a:rPr>
              <a:t>               of  </a:t>
            </a:r>
            <a:r>
              <a:rPr lang="en-US" sz="5200" dirty="0" err="1" smtClean="0">
                <a:latin typeface="Times New Roman" panose="02020603050405020304" pitchFamily="18" charset="0"/>
                <a:cs typeface="Times New Roman" panose="02020603050405020304" pitchFamily="18" charset="0"/>
              </a:rPr>
              <a:t>paris</a:t>
            </a:r>
            <a:r>
              <a:rPr lang="en-US" sz="5200" dirty="0" smtClean="0">
                <a:latin typeface="Times New Roman" panose="02020603050405020304" pitchFamily="18" charset="0"/>
                <a:cs typeface="Times New Roman" panose="02020603050405020304" pitchFamily="18" charset="0"/>
              </a:rPr>
              <a:t> </a:t>
            </a:r>
            <a:r>
              <a:rPr lang="en-US" sz="5200" dirty="0">
                <a:latin typeface="Times New Roman" panose="02020603050405020304" pitchFamily="18" charset="0"/>
                <a:cs typeface="Times New Roman" panose="02020603050405020304" pitchFamily="18" charset="0"/>
              </a:rPr>
              <a:t>from his balloon.</a:t>
            </a:r>
          </a:p>
          <a:p>
            <a:endParaRPr lang="en-US" sz="5200" dirty="0">
              <a:latin typeface="Times New Roman" panose="02020603050405020304" pitchFamily="18" charset="0"/>
              <a:cs typeface="Times New Roman" panose="02020603050405020304" pitchFamily="18" charset="0"/>
            </a:endParaRPr>
          </a:p>
          <a:p>
            <a:r>
              <a:rPr lang="en-US" sz="5200" dirty="0">
                <a:latin typeface="Times New Roman" panose="02020603050405020304" pitchFamily="18" charset="0"/>
                <a:cs typeface="Times New Roman" panose="02020603050405020304" pitchFamily="18" charset="0"/>
              </a:rPr>
              <a:t>Systematic aerial photography developed for military and reconnaissance purposes beginning in World War I and reaching a climax during the Cold War </a:t>
            </a:r>
          </a:p>
          <a:p>
            <a:pPr>
              <a:buNone/>
            </a:pPr>
            <a:endParaRPr lang="en-US" sz="5200" dirty="0">
              <a:latin typeface="Times New Roman" panose="02020603050405020304" pitchFamily="18" charset="0"/>
              <a:cs typeface="Times New Roman" panose="02020603050405020304" pitchFamily="18" charset="0"/>
            </a:endParaRPr>
          </a:p>
          <a:p>
            <a:r>
              <a:rPr lang="en-US" sz="5200" dirty="0">
                <a:latin typeface="Times New Roman" panose="02020603050405020304" pitchFamily="18" charset="0"/>
                <a:cs typeface="Times New Roman" panose="02020603050405020304" pitchFamily="18" charset="0"/>
              </a:rPr>
              <a:t>Artificial satellites in the latter half of the 20th century</a:t>
            </a:r>
          </a:p>
          <a:p>
            <a:pPr marL="0" indent="0">
              <a:buNone/>
            </a:pPr>
            <a:r>
              <a:rPr lang="en-US" dirty="0"/>
              <a:t/>
            </a:r>
            <a:br>
              <a:rPr lang="en-US" dirty="0"/>
            </a:br>
            <a:endParaRPr lang="en-US" dirty="0" smtClean="0"/>
          </a:p>
          <a:p>
            <a:endParaRPr lang="en-US" dirty="0"/>
          </a:p>
        </p:txBody>
      </p:sp>
      <p:sp>
        <p:nvSpPr>
          <p:cNvPr id="5" name="TextBox 4"/>
          <p:cNvSpPr txBox="1"/>
          <p:nvPr/>
        </p:nvSpPr>
        <p:spPr>
          <a:xfrm>
            <a:off x="413287" y="185978"/>
            <a:ext cx="12233329" cy="61555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457200" indent="-457200">
              <a:buFont typeface="Arial" panose="020B0604020202020204" pitchFamily="34" charset="0"/>
              <a:buChar char="•"/>
            </a:pPr>
            <a:r>
              <a:rPr lang="en-US" sz="3400" b="1" dirty="0">
                <a:ln/>
              </a:rPr>
              <a:t>Where Did remote sensing come from</a:t>
            </a:r>
            <a:r>
              <a:rPr lang="en-US" sz="3400" b="1" dirty="0" smtClean="0">
                <a:ln/>
              </a:rPr>
              <a:t>?</a:t>
            </a:r>
            <a:endParaRPr lang="en-US" sz="3400" b="1" dirty="0">
              <a:ln/>
            </a:endParaRPr>
          </a:p>
        </p:txBody>
      </p:sp>
    </p:spTree>
    <p:extLst>
      <p:ext uri="{BB962C8B-B14F-4D97-AF65-F5344CB8AC3E}">
        <p14:creationId xmlns="" xmlns:p14="http://schemas.microsoft.com/office/powerpoint/2010/main" val="378925472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946" y="2944678"/>
            <a:ext cx="10516891" cy="3440624"/>
          </a:xfrm>
        </p:spPr>
        <p:txBody>
          <a:bodyPr>
            <a:normAutofit/>
          </a:bodyPr>
          <a:lstStyle/>
          <a:p>
            <a:pPr algn="ctr"/>
            <a:r>
              <a:rPr lang="en-US" sz="6000" b="1" i="1" u="sng" dirty="0" smtClean="0">
                <a:latin typeface="Aharoni" panose="02010803020104030203" pitchFamily="2" charset="-79"/>
                <a:cs typeface="Aharoni" panose="02010803020104030203" pitchFamily="2" charset="-79"/>
              </a:rPr>
              <a:t>WORKING OF REMOTE SENSING</a:t>
            </a:r>
            <a:endParaRPr lang="en-US" sz="6000" b="1" i="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371336749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773" y="136310"/>
            <a:ext cx="10515600" cy="4351338"/>
          </a:xfrm>
        </p:spPr>
        <p:txBody>
          <a:bodyPr/>
          <a:lstStyle/>
          <a:p>
            <a:r>
              <a:rPr lang="en-US" dirty="0"/>
              <a:t>REMOTE sensing is the science of studying an area or object without actually coming into contact with it. All objects on the earth emit electromagnetic energy. This energy includes not only visible light but also other radiations in the electromagnetic spectrum. The portion that is visible to the human eye is confined to wavelengths ranging from 0.4 </a:t>
            </a:r>
            <a:r>
              <a:rPr lang="en-US" dirty="0" err="1"/>
              <a:t>micrometre</a:t>
            </a:r>
            <a:r>
              <a:rPr lang="en-US" dirty="0"/>
              <a:t> (blue) to 0.7 </a:t>
            </a:r>
            <a:r>
              <a:rPr lang="en-US" dirty="0" err="1"/>
              <a:t>micrometre</a:t>
            </a:r>
            <a:r>
              <a:rPr lang="en-US" dirty="0"/>
              <a:t> (red). </a:t>
            </a:r>
          </a:p>
        </p:txBody>
      </p:sp>
      <p:pic>
        <p:nvPicPr>
          <p:cNvPr id="4" name="Picture 3" descr="https://www.fas.org/irp/imint/docs/rst/Front/emspec.jpg"/>
          <p:cNvPicPr/>
          <p:nvPr/>
        </p:nvPicPr>
        <p:blipFill>
          <a:blip r:embed="rId2">
            <a:extLst>
              <a:ext uri="{28A0092B-C50C-407E-A947-70E740481C1C}">
                <a14:useLocalDpi xmlns="" xmlns:a14="http://schemas.microsoft.com/office/drawing/2010/main" val="0"/>
              </a:ext>
            </a:extLst>
          </a:blip>
          <a:srcRect/>
          <a:stretch>
            <a:fillRect/>
          </a:stretch>
        </p:blipFill>
        <p:spPr bwMode="auto">
          <a:xfrm>
            <a:off x="821410" y="2588218"/>
            <a:ext cx="10290875" cy="4107050"/>
          </a:xfrm>
          <a:prstGeom prst="rect">
            <a:avLst/>
          </a:prstGeom>
          <a:noFill/>
          <a:ln>
            <a:noFill/>
          </a:ln>
        </p:spPr>
      </p:pic>
    </p:spTree>
    <p:extLst>
      <p:ext uri="{BB962C8B-B14F-4D97-AF65-F5344CB8AC3E}">
        <p14:creationId xmlns="" xmlns:p14="http://schemas.microsoft.com/office/powerpoint/2010/main" val="519069609"/>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217" y="353286"/>
            <a:ext cx="10515600" cy="4351338"/>
          </a:xfrm>
        </p:spPr>
        <p:txBody>
          <a:bodyPr/>
          <a:lstStyle/>
          <a:p>
            <a:r>
              <a:rPr lang="en-US" dirty="0" smtClean="0"/>
              <a:t>Aircrafts and Satellites are the common platforms used for remote sensing.</a:t>
            </a:r>
          </a:p>
          <a:p>
            <a:r>
              <a:rPr lang="en-US" dirty="0" smtClean="0"/>
              <a:t>Collection of data is carried out with highly sophisticated sensors</a:t>
            </a:r>
          </a:p>
          <a:p>
            <a:r>
              <a:rPr lang="en-US" dirty="0" smtClean="0"/>
              <a:t>Thus , remote sensing includes all methods of obtaining pictures or other forms of electromagnetic records of the Earth’s surface from a </a:t>
            </a:r>
            <a:r>
              <a:rPr lang="en-US" dirty="0" err="1" smtClean="0"/>
              <a:t>distance,their</a:t>
            </a:r>
            <a:r>
              <a:rPr lang="en-US" dirty="0" smtClean="0"/>
              <a:t> processing and interpretation.</a:t>
            </a:r>
            <a:endParaRPr lang="en-US" dirty="0"/>
          </a:p>
        </p:txBody>
      </p:sp>
      <p:pic>
        <p:nvPicPr>
          <p:cNvPr id="4" name="Picture 3" descr="File:Usaf.u2.750pix.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35983" y="3075137"/>
            <a:ext cx="5943600" cy="3621405"/>
          </a:xfrm>
          <a:prstGeom prst="rect">
            <a:avLst/>
          </a:prstGeom>
          <a:noFill/>
          <a:ln>
            <a:noFill/>
          </a:ln>
        </p:spPr>
      </p:pic>
      <p:sp>
        <p:nvSpPr>
          <p:cNvPr id="5" name="TextBox 4"/>
          <p:cNvSpPr txBox="1"/>
          <p:nvPr/>
        </p:nvSpPr>
        <p:spPr>
          <a:xfrm>
            <a:off x="6952281" y="3520083"/>
            <a:ext cx="4246536" cy="1569660"/>
          </a:xfrm>
          <a:prstGeom prst="rect">
            <a:avLst/>
          </a:prstGeom>
          <a:noFill/>
        </p:spPr>
        <p:txBody>
          <a:bodyPr wrap="square" rtlCol="0">
            <a:spAutoFit/>
          </a:bodyPr>
          <a:lstStyle/>
          <a:p>
            <a:r>
              <a:rPr lang="en-US" sz="3200" dirty="0" smtClean="0"/>
              <a:t>TR-1 </a:t>
            </a:r>
            <a:r>
              <a:rPr lang="en-US" sz="3200" dirty="0" err="1" smtClean="0"/>
              <a:t>Survelliance</a:t>
            </a:r>
            <a:r>
              <a:rPr lang="en-US" sz="3200" dirty="0" smtClean="0"/>
              <a:t> aircraft used for remote sensing</a:t>
            </a:r>
            <a:endParaRPr lang="en-US" sz="3200" dirty="0"/>
          </a:p>
        </p:txBody>
      </p:sp>
    </p:spTree>
    <p:extLst>
      <p:ext uri="{BB962C8B-B14F-4D97-AF65-F5344CB8AC3E}">
        <p14:creationId xmlns="" xmlns:p14="http://schemas.microsoft.com/office/powerpoint/2010/main" val="24929741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335</Words>
  <Application>Microsoft Office PowerPoint</Application>
  <PresentationFormat>Custom</PresentationFormat>
  <Paragraphs>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Introduction</vt:lpstr>
      <vt:lpstr>Basic concepts</vt:lpstr>
      <vt:lpstr>Slide 4</vt:lpstr>
      <vt:lpstr>Slide 5</vt:lpstr>
      <vt:lpstr>Slide 6</vt:lpstr>
      <vt:lpstr>WORKING OF REMOTE SENSING</vt:lpstr>
      <vt:lpstr>Slide 8</vt:lpstr>
      <vt:lpstr>Slide 9</vt:lpstr>
      <vt:lpstr>TYPES OF REMOTE SENSING</vt:lpstr>
      <vt:lpstr>Slide 11</vt:lpstr>
      <vt:lpstr>Slide 12</vt:lpstr>
      <vt:lpstr>Slide 13</vt:lpstr>
      <vt:lpstr>Slide 14</vt:lpstr>
      <vt:lpstr>Slide 15</vt:lpstr>
      <vt:lpstr>THANKYOU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dc:title>
  <dc:creator>ADMIN</dc:creator>
  <cp:lastModifiedBy>alpha</cp:lastModifiedBy>
  <cp:revision>27</cp:revision>
  <dcterms:created xsi:type="dcterms:W3CDTF">2013-10-26T07:01:08Z</dcterms:created>
  <dcterms:modified xsi:type="dcterms:W3CDTF">2013-12-31T08:54:57Z</dcterms:modified>
</cp:coreProperties>
</file>